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2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2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25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26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27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28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29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30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31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3" r:id="rId2"/>
  </p:sldMasterIdLst>
  <p:notesMasterIdLst>
    <p:notesMasterId r:id="rId36"/>
  </p:notesMasterIdLst>
  <p:handoutMasterIdLst>
    <p:handoutMasterId r:id="rId37"/>
  </p:handout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4" r:id="rId26"/>
    <p:sldId id="285" r:id="rId27"/>
    <p:sldId id="286" r:id="rId28"/>
    <p:sldId id="288" r:id="rId29"/>
    <p:sldId id="289" r:id="rId30"/>
    <p:sldId id="287" r:id="rId31"/>
    <p:sldId id="290" r:id="rId32"/>
    <p:sldId id="291" r:id="rId33"/>
    <p:sldId id="292" r:id="rId34"/>
    <p:sldId id="293" r:id="rId3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835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7444ACA-5422-4DFE-926D-8A3361EB5260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BF27D76-9C42-40E5-BCFA-A18029C765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791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07D57EB0-3326-4D93-B30F-ABC3D3EC5635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B1A17022-B210-4C77-8DFE-D639D5D96B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3963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AF3E1A-45A8-4828-AAB0-09512696B30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D6EE1C-C422-460D-B4EF-965C4B85F6C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853B0F-BD21-4CBD-83EC-6CE2107235B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09B58C-4A2D-4019-BAB9-0290C0AA23BF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15525F-8395-410F-BA33-5490D1C72F2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E6E114-2215-4C28-A7D6-BB9809E00DA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386FA3-2017-4B3C-8F55-C4904C26E150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5A458F-8DEA-4B00-8F50-2456B91EED0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80024B-7B16-4D4C-AC1D-CDE339692997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513BB1-513A-48D1-BB84-F8DE38D3626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F3288F-4E77-4E16-AEBE-E16A60C0237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68DFB0-8598-437F-98F6-43DF9A8F9DD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FF470D-85BF-4331-9020-8A39D1137767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C970CC-BC98-45E6-83C9-96A5CAA3061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E26566-FE4D-4401-8481-9F824F2E70C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3D3F81-4D74-4C56-9334-394358289D0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26BBE5-7F3F-42B1-8B20-C36077DFDCC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68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70FEA2-DD81-4F9F-9C94-9B2984D16E9C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373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821B6A-9F58-43C9-B8A0-BC78DF5B7167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577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49CD6E0-BC3A-4C72-8EB5-63FFDE1F276B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782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009349-1995-4870-A2E1-84C9D1F6ACE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987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0FD062-3867-466E-AC43-FE9699FF3976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9B625B-66DD-4FDE-A349-CB970E0B0E97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192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52D09D0-FA1F-42F8-A502-425DB7B30B2B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397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B6A94E-63CC-45DC-992A-2BB151B8E676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601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152228-7AC6-4256-BA24-233D40BF9D03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>
              <a:defRPr/>
            </a:pPr>
            <a:fld id="{7EE253EB-6F17-4920-9CD0-9D2E0BBDB316}" type="slidenum">
              <a:rPr lang="en-US" sz="1300">
                <a:latin typeface="+mn-lt"/>
              </a:rPr>
              <a:pPr algn="r">
                <a:defRPr/>
              </a:pPr>
              <a:t>33</a:t>
            </a:fld>
            <a:endParaRPr lang="en-US" sz="1300">
              <a:latin typeface="+mn-lt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F4A801-15CD-446F-98FC-149876B70677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45AD38-F69D-45C1-8032-AC6504C2EAD3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5D312A-897A-4574-B65A-B6DA1278B28F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0366A6-FC9B-44AA-8B03-56D9664439D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ADAD56-5CA6-4E10-9760-7F7FB64D78C0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090D8D-CBC1-47F9-9B64-C0783FDF401F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1C8DF-A479-4A76-957E-3DA9ED6F77CA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D93A6-15C8-4B7A-9CA9-23AF57F0B5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D0D5C-D50F-4C90-828E-01D914B004AE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AC262-18C3-4265-9FDA-B48D92BD6E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29C88-1C43-4D70-BDC5-32872A4185FE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5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382A5-A103-4240-A58C-4333B0B8DA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06AB3-CF87-47E3-85F0-A82BAD9BD15E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5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05D16-DBFB-4918-9C9C-FB543775BB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4A53E-20B7-42D7-95FC-474998D02F1C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5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9E2D5-A63D-4C82-8F2A-9F05486C77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82775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82775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4D0B8-50ED-441A-849C-1FED64EB3829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69A05-089D-4ECE-96E8-FEB9DA586B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51AD3-BD90-45DD-89FA-FC68630808FF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8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56123-DFDE-4414-B27C-2E3475720A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8CEEF-8C85-4C19-9BD9-B2072302806A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4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BE562-11CB-40E9-9764-10C1FA3B3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E22BD-4C1C-4BD7-9AF6-10B453AE2F91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3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7EAA9-C458-4119-8330-392EC0BBEA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AE881-19C7-4C8C-8957-9382CD7DF231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738C1-6CA4-4B99-B7EF-93AD664C4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52214-C539-46F7-85F0-68E3CF3E5DEF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C4C26-D865-4E6A-8D73-91535D422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Isosceles Triangle 7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10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9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6297B-E6D4-444F-876C-F04D2B68D8D5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09718-AA23-4BE8-B290-B24C27C1F1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25AA8-7E05-4AD3-ABB7-121F72D9A0E7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5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BA2B9-6826-4170-9158-04E92B333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68288"/>
            <a:ext cx="2057400" cy="61864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68288"/>
            <a:ext cx="6019800" cy="61864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A8A53-2963-4CAA-9476-1663783E9535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5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B6845-C824-4246-BD5A-80F5CC2FD4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25711-CA6D-435F-B82E-CB407001DE14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FCE1B-E6EA-41DD-BEF6-F2A1840C5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4C249-778A-4323-AE3C-0716012A24D2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4D06736E-8111-480B-80F7-D0416D0D14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29996-B3E2-483B-89A4-FCBBDDA776A6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98FCE-B462-4F3A-80C0-22DE091853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5D37C-416D-4774-8C51-C4FF4A3CF581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AB35F-A4CD-4FBE-BDFF-DE4F6E5B9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51575B29-C094-4BDF-8D7C-1D8CF4976FB0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FA30FAE-2436-40F2-B96D-047F25BCBA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757B6591-170C-4BF1-AFE4-574132DB404D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D62CDA0B-E01D-4008-BD0D-C925332DA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6F4EF-0B9A-4536-AC8F-DCD62A5D9A03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2C767-0886-4669-AEDE-298DB191A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F18652C-E502-4525-982A-A05B329F3F1A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DDB6D65-D4A1-4721-B5E1-2EF19E7C8E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03" r:id="rId3"/>
    <p:sldLayoutId id="2147483717" r:id="rId4"/>
    <p:sldLayoutId id="2147483702" r:id="rId5"/>
    <p:sldLayoutId id="2147483701" r:id="rId6"/>
    <p:sldLayoutId id="2147483718" r:id="rId7"/>
    <p:sldLayoutId id="2147483719" r:id="rId8"/>
    <p:sldLayoutId id="2147483700" r:id="rId9"/>
    <p:sldLayoutId id="2147483699" r:id="rId10"/>
  </p:sldLayoutIdLst>
  <p:transition>
    <p:fade/>
  </p:transition>
  <p:txStyles>
    <p:titleStyle>
      <a:lvl1pPr marL="484188" indent="-484188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B765B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B765B"/>
          </a:solidFill>
          <a:latin typeface="Century Gothic" pitchFamily="34" charset="0"/>
        </a:defRPr>
      </a:lvl2pPr>
      <a:lvl3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B765B"/>
          </a:solidFill>
          <a:latin typeface="Century Gothic" pitchFamily="34" charset="0"/>
        </a:defRPr>
      </a:lvl3pPr>
      <a:lvl4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B765B"/>
          </a:solidFill>
          <a:latin typeface="Century Gothic" pitchFamily="34" charset="0"/>
        </a:defRPr>
      </a:lvl4pPr>
      <a:lvl5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B765B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FB765B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FB765B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FB765B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FB765B"/>
          </a:solidFill>
          <a:latin typeface="Century Gothic" pitchFamily="34" charset="0"/>
        </a:defRPr>
      </a:lvl9pPr>
    </p:titleStyle>
    <p:bodyStyle>
      <a:lvl1pPr marL="447675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E3998B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Isosceles Triangle 6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294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268288"/>
            <a:ext cx="8229600" cy="139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" name="Date Placeholder 27"/>
          <p:cNvSpPr>
            <a:spLocks noGrp="1"/>
          </p:cNvSpPr>
          <p:nvPr>
            <p:ph type="dt" sz="half" idx="2"/>
          </p:nvPr>
        </p:nvSpPr>
        <p:spPr>
          <a:xfrm>
            <a:off x="1371600" y="6011863"/>
            <a:ext cx="5791200" cy="365125"/>
          </a:xfrm>
          <a:prstGeom prst="rect">
            <a:avLst/>
          </a:prstGeom>
        </p:spPr>
        <p:txBody>
          <a:bodyPr vert="horz" tIns="0" bIns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fld id="{EF0407DB-9579-4770-8170-6CCEF7D6A7E9}" type="datetimeFigureOut">
              <a:rPr lang="en-US"/>
              <a:pPr>
                <a:defRPr/>
              </a:pPr>
              <a:t>9/20/2012</a:t>
            </a:fld>
            <a:endParaRPr lang="en-US"/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1371600" y="5649913"/>
            <a:ext cx="5791200" cy="365125"/>
          </a:xfrm>
          <a:prstGeom prst="rect">
            <a:avLst/>
          </a:prstGeom>
        </p:spPr>
        <p:txBody>
          <a:bodyPr vert="horz" tIns="0" bIns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8"/>
          <p:cNvSpPr>
            <a:spLocks noGrp="1"/>
          </p:cNvSpPr>
          <p:nvPr>
            <p:ph type="sldNum" sz="quarter" idx="4"/>
          </p:nvPr>
        </p:nvSpPr>
        <p:spPr>
          <a:xfrm>
            <a:off x="8391525" y="5753100"/>
            <a:ext cx="503238" cy="365125"/>
          </a:xfrm>
          <a:prstGeom prst="rect">
            <a:avLst/>
          </a:prstGeom>
        </p:spPr>
        <p:txBody>
          <a:bodyPr vert="horz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80BEB9-4F8B-4925-9404-C98D3AD1C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4" r:id="rId1"/>
    <p:sldLayoutId id="2147483713" r:id="rId2"/>
    <p:sldLayoutId id="2147483712" r:id="rId3"/>
    <p:sldLayoutId id="2147483711" r:id="rId4"/>
    <p:sldLayoutId id="2147483710" r:id="rId5"/>
    <p:sldLayoutId id="2147483709" r:id="rId6"/>
    <p:sldLayoutId id="2147483708" r:id="rId7"/>
    <p:sldLayoutId id="2147483707" r:id="rId8"/>
    <p:sldLayoutId id="2147483706" r:id="rId9"/>
    <p:sldLayoutId id="2147483705" r:id="rId10"/>
    <p:sldLayoutId id="2147483704" r:id="rId11"/>
  </p:sldLayoutIdLst>
  <p:transition>
    <p:fade/>
  </p:transition>
  <p:txStyles>
    <p:titleStyle>
      <a:lvl1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B765B"/>
          </a:solidFill>
          <a:latin typeface="+mj-lt"/>
          <a:ea typeface="+mj-ea"/>
          <a:cs typeface="+mj-cs"/>
        </a:defRPr>
      </a:lvl1pPr>
      <a:lvl2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B765B"/>
          </a:solidFill>
          <a:latin typeface="Century Gothic" pitchFamily="34" charset="0"/>
        </a:defRPr>
      </a:lvl2pPr>
      <a:lvl3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B765B"/>
          </a:solidFill>
          <a:latin typeface="Century Gothic" pitchFamily="34" charset="0"/>
        </a:defRPr>
      </a:lvl3pPr>
      <a:lvl4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B765B"/>
          </a:solidFill>
          <a:latin typeface="Century Gothic" pitchFamily="34" charset="0"/>
        </a:defRPr>
      </a:lvl4pPr>
      <a:lvl5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B765B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FB765B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FB765B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FB765B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FB765B"/>
          </a:solidFill>
          <a:latin typeface="Century Gothic" pitchFamily="34" charset="0"/>
        </a:defRPr>
      </a:lvl9pPr>
    </p:titleStyle>
    <p:bodyStyle>
      <a:lvl1pPr marL="447675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>
          <a:solidFill>
            <a:schemeClr val="tx1"/>
          </a:solidFill>
          <a:latin typeface="+mn-lt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>
          <a:solidFill>
            <a:schemeClr val="tx1"/>
          </a:solidFill>
          <a:latin typeface="+mn-lt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E3998B"/>
        </a:buClr>
        <a:buFont typeface="Wingdings 2" pitchFamily="18" charset="2"/>
        <a:buChar char=""/>
        <a:defRPr sz="1900">
          <a:solidFill>
            <a:schemeClr val="tx1"/>
          </a:solidFill>
          <a:latin typeface="+mn-lt"/>
        </a:defRPr>
      </a:lvl5pPr>
      <a:lvl6pPr marL="2057400" indent="-209550" algn="l" rtl="0" fontAlgn="base">
        <a:spcBef>
          <a:spcPct val="20000"/>
        </a:spcBef>
        <a:spcAft>
          <a:spcPct val="0"/>
        </a:spcAft>
        <a:buClr>
          <a:srgbClr val="E3998B"/>
        </a:buClr>
        <a:buFont typeface="Wingdings 2" pitchFamily="18" charset="2"/>
        <a:buChar char=""/>
        <a:defRPr sz="1900">
          <a:solidFill>
            <a:schemeClr val="tx1"/>
          </a:solidFill>
          <a:latin typeface="+mn-lt"/>
        </a:defRPr>
      </a:lvl6pPr>
      <a:lvl7pPr marL="2514600" indent="-209550" algn="l" rtl="0" fontAlgn="base">
        <a:spcBef>
          <a:spcPct val="20000"/>
        </a:spcBef>
        <a:spcAft>
          <a:spcPct val="0"/>
        </a:spcAft>
        <a:buClr>
          <a:srgbClr val="E3998B"/>
        </a:buClr>
        <a:buFont typeface="Wingdings 2" pitchFamily="18" charset="2"/>
        <a:buChar char=""/>
        <a:defRPr sz="1900">
          <a:solidFill>
            <a:schemeClr val="tx1"/>
          </a:solidFill>
          <a:latin typeface="+mn-lt"/>
        </a:defRPr>
      </a:lvl7pPr>
      <a:lvl8pPr marL="2971800" indent="-209550" algn="l" rtl="0" fontAlgn="base">
        <a:spcBef>
          <a:spcPct val="20000"/>
        </a:spcBef>
        <a:spcAft>
          <a:spcPct val="0"/>
        </a:spcAft>
        <a:buClr>
          <a:srgbClr val="E3998B"/>
        </a:buClr>
        <a:buFont typeface="Wingdings 2" pitchFamily="18" charset="2"/>
        <a:buChar char=""/>
        <a:defRPr sz="1900">
          <a:solidFill>
            <a:schemeClr val="tx1"/>
          </a:solidFill>
          <a:latin typeface="+mn-lt"/>
        </a:defRPr>
      </a:lvl8pPr>
      <a:lvl9pPr marL="3429000" indent="-209550" algn="l" rtl="0" fontAlgn="base">
        <a:spcBef>
          <a:spcPct val="20000"/>
        </a:spcBef>
        <a:spcAft>
          <a:spcPct val="0"/>
        </a:spcAft>
        <a:buClr>
          <a:srgbClr val="E3998B"/>
        </a:buClr>
        <a:buFont typeface="Wingdings 2" pitchFamily="18" charset="2"/>
        <a:buChar char="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10.xml"/><Relationship Id="rId4" Type="http://schemas.openxmlformats.org/officeDocument/2006/relationships/image" Target="../media/image2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11.xml"/><Relationship Id="rId4" Type="http://schemas.openxmlformats.org/officeDocument/2006/relationships/image" Target="../media/image2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12.xml"/><Relationship Id="rId4" Type="http://schemas.openxmlformats.org/officeDocument/2006/relationships/image" Target="../media/image2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133600"/>
            <a:ext cx="7772400" cy="22431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2514600"/>
            <a:ext cx="8062912" cy="3962400"/>
          </a:xfrm>
        </p:spPr>
        <p:txBody>
          <a:bodyPr>
            <a:normAutofit/>
          </a:bodyPr>
          <a:lstStyle/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>What is Processing Speed?</a:t>
            </a: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kern="1200" dirty="0">
                <a:solidFill>
                  <a:schemeClr val="tx1">
                    <a:tint val="75000"/>
                  </a:schemeClr>
                </a:solidFill>
              </a:rPr>
              <a:t>Ability to quickly perform simple scanning / matching tasks</a:t>
            </a: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ln>
                <a:solidFill>
                  <a:schemeClr val="bg2"/>
                </a:solidFill>
              </a:ln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2400" y="2057400"/>
            <a:ext cx="9144000" cy="1828800"/>
          </a:xfrm>
          <a:prstGeom prst="rect">
            <a:avLst/>
          </a:prstGeom>
        </p:spPr>
        <p:txBody>
          <a:bodyPr anchor="b">
            <a:normAutofit fontScale="97500" lnSpcReduction="10000"/>
          </a:bodyPr>
          <a:lstStyle/>
          <a:p>
            <a:pPr marL="484632" fontAlgn="auto"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Processing Speed (Gs) </a:t>
            </a: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2514600"/>
            <a:ext cx="8062912" cy="3962400"/>
          </a:xfrm>
        </p:spPr>
        <p:txBody>
          <a:bodyPr>
            <a:normAutofit/>
          </a:bodyPr>
          <a:lstStyle/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b="1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>How is Processing Speed Measured?</a:t>
            </a: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Task That Everyone Can Perform Successfully</a:t>
            </a: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Speed Is Only Significant Challenge</a:t>
            </a: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ln>
                <a:solidFill>
                  <a:schemeClr val="bg2"/>
                </a:solidFill>
              </a:ln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2400" y="2057400"/>
            <a:ext cx="9144000" cy="1828800"/>
          </a:xfrm>
          <a:prstGeom prst="rect">
            <a:avLst/>
          </a:prstGeom>
        </p:spPr>
        <p:txBody>
          <a:bodyPr anchor="b">
            <a:normAutofit fontScale="97500" lnSpcReduction="10000"/>
          </a:bodyPr>
          <a:lstStyle/>
          <a:p>
            <a:pPr marL="484632" fontAlgn="auto"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Processing Speed (Gs) </a:t>
            </a: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2514600"/>
            <a:ext cx="8062913" cy="39624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2800" b="1" smtClean="0">
              <a:solidFill>
                <a:srgbClr val="FFFFFF"/>
              </a:solidFill>
            </a:endParaRP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buFont typeface="Wingdings 3" pitchFamily="18" charset="2"/>
              <a:buChar char=""/>
            </a:pPr>
            <a:r>
              <a:rPr lang="en-US" sz="2600" smtClean="0">
                <a:solidFill>
                  <a:srgbClr val="FFFFFF"/>
                </a:solidFill>
              </a:rPr>
              <a:t>Concentration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buFont typeface="Wingdings 3" pitchFamily="18" charset="2"/>
              <a:buChar char=""/>
            </a:pPr>
            <a:r>
              <a:rPr lang="en-US" sz="2600" smtClean="0">
                <a:solidFill>
                  <a:srgbClr val="FFFFFF"/>
                </a:solidFill>
              </a:rPr>
              <a:t>Effort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buFont typeface="Wingdings 3" pitchFamily="18" charset="2"/>
              <a:buChar char=""/>
            </a:pPr>
            <a:r>
              <a:rPr lang="en-US" sz="2600" smtClean="0">
                <a:solidFill>
                  <a:srgbClr val="FFFFFF"/>
                </a:solidFill>
              </a:rPr>
              <a:t>Attention To Detail </a:t>
            </a:r>
          </a:p>
          <a:p>
            <a:pPr marL="0" indent="0" eaLnBrk="1" hangingPunct="1">
              <a:lnSpc>
                <a:spcPct val="170000"/>
              </a:lnSpc>
              <a:spcBef>
                <a:spcPct val="0"/>
              </a:spcBef>
              <a:buFont typeface="Wingdings 2" pitchFamily="18" charset="2"/>
              <a:buNone/>
            </a:pPr>
            <a:endParaRPr lang="en-US" smtClean="0">
              <a:solidFill>
                <a:srgbClr val="FFFFFF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mtClean="0"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2133600"/>
            <a:ext cx="9144000" cy="1828800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Processing Speed (Gs) Requirements</a:t>
            </a:r>
          </a:p>
          <a:p>
            <a:pPr marL="484632" fontAlgn="auto">
              <a:spcAft>
                <a:spcPts val="0"/>
              </a:spcAft>
              <a:defRPr/>
            </a:pP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2514600"/>
            <a:ext cx="8062912" cy="3962400"/>
          </a:xfrm>
        </p:spPr>
        <p:txBody>
          <a:bodyPr>
            <a:normAutofit/>
          </a:bodyPr>
          <a:lstStyle/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>COMIT Subtest</a:t>
            </a: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2800" kern="1200" dirty="0">
                <a:solidFill>
                  <a:schemeClr val="tx1">
                    <a:tint val="75000"/>
                  </a:schemeClr>
                </a:solidFill>
              </a:rPr>
              <a:t>Processing Speed</a:t>
            </a: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b="1" kern="1200" dirty="0"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2133600"/>
            <a:ext cx="9144000" cy="1828800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Processing Speed (Gs)</a:t>
            </a:r>
          </a:p>
          <a:p>
            <a:pPr marL="484632" fontAlgn="auto">
              <a:spcAft>
                <a:spcPts val="0"/>
              </a:spcAft>
              <a:defRPr/>
            </a:pP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2514600"/>
            <a:ext cx="8062912" cy="3962400"/>
          </a:xfrm>
        </p:spPr>
        <p:txBody>
          <a:bodyPr>
            <a:normAutofit/>
          </a:bodyPr>
          <a:lstStyle/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b="1" kern="1200" dirty="0"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>What is Social Apperception?</a:t>
            </a: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kern="1200" dirty="0">
                <a:solidFill>
                  <a:schemeClr val="tx1">
                    <a:tint val="75000"/>
                  </a:schemeClr>
                </a:solidFill>
              </a:rPr>
              <a:t>Ability to Associate Facial / Gestural Expressions with Verbal Expressions </a:t>
            </a: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2133600"/>
            <a:ext cx="9144000" cy="1828800"/>
          </a:xfrm>
          <a:prstGeom prst="rect">
            <a:avLst/>
          </a:prstGeom>
        </p:spPr>
        <p:txBody>
          <a:bodyPr anchor="b">
            <a:normAutofit fontScale="97500" lnSpcReduction="1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Social Apperception (EQ) </a:t>
            </a: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2514600"/>
            <a:ext cx="8062912" cy="3962400"/>
          </a:xfrm>
        </p:spPr>
        <p:txBody>
          <a:bodyPr>
            <a:normAutofit lnSpcReduction="10000"/>
          </a:bodyPr>
          <a:lstStyle/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b="1" kern="1200" dirty="0"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>How is Social Apperception Measured?</a:t>
            </a: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457200" marR="36576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Presentation Of Real-Life Verbal Expressions</a:t>
            </a:r>
          </a:p>
          <a:p>
            <a:pPr marL="457200" marR="36576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Examinee Must Identify The Most Appropriate      Image / Individual </a:t>
            </a:r>
          </a:p>
          <a:p>
            <a:pPr marL="457200" marR="36576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Facial Expressions, Gestures, Body Language     Provide Non-Verbal Cues </a:t>
            </a: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3400" y="2133600"/>
            <a:ext cx="9144000" cy="1828800"/>
          </a:xfrm>
          <a:prstGeom prst="rect">
            <a:avLst/>
          </a:prstGeom>
        </p:spPr>
        <p:txBody>
          <a:bodyPr anchor="b">
            <a:normAutofit fontScale="97500" lnSpcReduction="1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Social Apperception (EQ) </a:t>
            </a: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2514600"/>
            <a:ext cx="8062913" cy="3962400"/>
          </a:xfrm>
        </p:spPr>
        <p:txBody>
          <a:bodyPr/>
          <a:lstStyle/>
          <a:p>
            <a:pPr marL="0" indent="-457200" eaLnBrk="1" hangingPunct="1">
              <a:lnSpc>
                <a:spcPct val="150000"/>
              </a:lnSpc>
              <a:spcBef>
                <a:spcPct val="0"/>
              </a:spcBef>
              <a:buFont typeface="Wingdings 3" pitchFamily="18" charset="2"/>
              <a:buChar char=""/>
            </a:pPr>
            <a:r>
              <a:rPr lang="en-US" sz="2600" smtClean="0">
                <a:solidFill>
                  <a:srgbClr val="FFFFFF"/>
                </a:solidFill>
              </a:rPr>
              <a:t>Attention to Detail</a:t>
            </a:r>
          </a:p>
          <a:p>
            <a:pPr marL="0" indent="-457200" eaLnBrk="1" hangingPunct="1">
              <a:lnSpc>
                <a:spcPct val="150000"/>
              </a:lnSpc>
              <a:spcBef>
                <a:spcPct val="0"/>
              </a:spcBef>
              <a:buFont typeface="Wingdings 3" pitchFamily="18" charset="2"/>
              <a:buChar char=""/>
            </a:pPr>
            <a:r>
              <a:rPr lang="en-US" sz="2600" smtClean="0">
                <a:solidFill>
                  <a:srgbClr val="FFFFFF"/>
                </a:solidFill>
              </a:rPr>
              <a:t>Proper Behavioral / Emotional Functioning</a:t>
            </a:r>
          </a:p>
          <a:p>
            <a:pPr marL="0" indent="-457200" eaLnBrk="1" hangingPunct="1">
              <a:lnSpc>
                <a:spcPct val="150000"/>
              </a:lnSpc>
              <a:spcBef>
                <a:spcPct val="0"/>
              </a:spcBef>
              <a:buFont typeface="Wingdings 3" pitchFamily="18" charset="2"/>
              <a:buChar char=""/>
            </a:pPr>
            <a:r>
              <a:rPr lang="en-US" sz="2600" smtClean="0">
                <a:solidFill>
                  <a:srgbClr val="FFFFFF"/>
                </a:solidFill>
              </a:rPr>
              <a:t>Accurate Estimations of Others’ Feelings </a:t>
            </a:r>
          </a:p>
          <a:p>
            <a:pPr marL="0" indent="-457200" eaLnBrk="1" hangingPunct="1">
              <a:lnSpc>
                <a:spcPct val="150000"/>
              </a:lnSpc>
              <a:spcBef>
                <a:spcPct val="0"/>
              </a:spcBef>
              <a:buFont typeface="Wingdings 3" pitchFamily="18" charset="2"/>
              <a:buChar char=""/>
            </a:pPr>
            <a:r>
              <a:rPr lang="en-US" sz="2600" smtClean="0">
                <a:solidFill>
                  <a:srgbClr val="FFFFFF"/>
                </a:solidFill>
              </a:rPr>
              <a:t>Range of Social Experiences may influence performance on this subtest</a:t>
            </a:r>
          </a:p>
          <a:p>
            <a:pPr marL="0" indent="-457200" eaLnBrk="1" hangingPunct="1">
              <a:lnSpc>
                <a:spcPct val="170000"/>
              </a:lnSpc>
              <a:spcBef>
                <a:spcPct val="0"/>
              </a:spcBef>
              <a:buFont typeface="Wingdings 2" pitchFamily="18" charset="2"/>
              <a:buNone/>
            </a:pPr>
            <a:endParaRPr lang="en-US" smtClean="0">
              <a:solidFill>
                <a:srgbClr val="FFFFFF"/>
              </a:solidFill>
            </a:endParaRPr>
          </a:p>
          <a:p>
            <a:pPr marL="0" indent="-45720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mtClean="0"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3400" y="2133600"/>
            <a:ext cx="9144000" cy="1828800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Social Apperception (EQ) Requirements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2514600"/>
            <a:ext cx="8062912" cy="3962400"/>
          </a:xfrm>
        </p:spPr>
        <p:txBody>
          <a:bodyPr>
            <a:normAutofit/>
          </a:bodyPr>
          <a:lstStyle/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>Potentially Influenced By</a:t>
            </a: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Range of Social Experiences</a:t>
            </a:r>
          </a:p>
          <a:p>
            <a:pPr marL="0" marR="36576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Gender</a:t>
            </a: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3400" y="2133600"/>
            <a:ext cx="9144000" cy="1828800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Social Apperception (EQ)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2362200"/>
            <a:ext cx="8062912" cy="3962400"/>
          </a:xfrm>
        </p:spPr>
        <p:txBody>
          <a:bodyPr>
            <a:normAutofit/>
          </a:bodyPr>
          <a:lstStyle/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>What is Stress Tolerance?</a:t>
            </a:r>
          </a:p>
          <a:p>
            <a:pPr marL="457200" marR="36576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Ability to Maintain Consistent Performance </a:t>
            </a:r>
          </a:p>
          <a:p>
            <a:pPr marL="457200" marR="36576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Unaffected by Significant External Stressors</a:t>
            </a:r>
          </a:p>
          <a:p>
            <a:pPr marL="457200" marR="36576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Stable / Dependable / Consistent Performance</a:t>
            </a: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3400" y="2133600"/>
            <a:ext cx="9144000" cy="1828800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Stress Tolerance (EQ)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63293" y="2365365"/>
            <a:ext cx="8042556" cy="3949740"/>
          </a:xfrm>
        </p:spPr>
        <p:txBody>
          <a:bodyPr>
            <a:normAutofit fontScale="92500" lnSpcReduction="10000"/>
          </a:bodyPr>
          <a:lstStyle/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>How is Stress Tolerance Measured?</a:t>
            </a: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457200" marR="36576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Task That Everyone Can Perform Successfully</a:t>
            </a:r>
          </a:p>
          <a:p>
            <a:pPr marL="457200" marR="36576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Form A  = Optimal Work Conditions</a:t>
            </a:r>
          </a:p>
          <a:p>
            <a:pPr marL="457200" marR="36576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Form B = Stressful Work Conditions</a:t>
            </a:r>
          </a:p>
          <a:p>
            <a:pPr marL="457200" marR="36576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Each Form Presents Items of Equal Difficulty</a:t>
            </a:r>
          </a:p>
          <a:p>
            <a:pPr marL="457200" marR="36576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 err="1">
                <a:solidFill>
                  <a:schemeClr val="tx1">
                    <a:tint val="75000"/>
                  </a:schemeClr>
                </a:solidFill>
              </a:rPr>
              <a:t>Ipsative</a:t>
            </a: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 and Normative Scoring Procedure</a:t>
            </a:r>
          </a:p>
          <a:p>
            <a:pPr marL="457200" marR="36576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Stress Is The Only Significant Factor</a:t>
            </a: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3400" y="2133600"/>
            <a:ext cx="9144000" cy="1828800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Stress Tolerance (EQ)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457200" y="1905000"/>
            <a:ext cx="8062912" cy="1470025"/>
          </a:xfrm>
        </p:spPr>
        <p:txBody>
          <a:bodyPr anchor="b">
            <a:normAutofit/>
          </a:bodyPr>
          <a:lstStyle/>
          <a:p>
            <a:pPr marL="484632" indent="0" algn="ctr" eaLnBrk="1" fontAlgn="auto" hangingPunct="1">
              <a:spcAft>
                <a:spcPts val="0"/>
              </a:spcAft>
              <a:defRPr/>
            </a:pPr>
            <a:r>
              <a:rPr lang="en-US" sz="4400" b="1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>COMIT TEST BATTERY</a:t>
            </a:r>
            <a:br>
              <a:rPr lang="en-US" sz="4400" b="1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en-US" sz="4400" kern="120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2667000"/>
            <a:ext cx="8062912" cy="3962400"/>
          </a:xfrm>
        </p:spPr>
        <p:txBody>
          <a:bodyPr>
            <a:normAutofit fontScale="92500" lnSpcReduction="20000"/>
          </a:bodyPr>
          <a:lstStyle/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b="1" kern="1200" dirty="0">
                <a:ln>
                  <a:solidFill>
                    <a:schemeClr val="bg2"/>
                  </a:solidFill>
                </a:ln>
                <a:solidFill>
                  <a:srgbClr val="FFFFFF"/>
                </a:solidFill>
              </a:rPr>
              <a:t>Five Independent Tests</a:t>
            </a:r>
            <a:endParaRPr lang="en-US" kern="1200" dirty="0">
              <a:ln>
                <a:solidFill>
                  <a:schemeClr val="bg2"/>
                </a:solidFill>
              </a:ln>
              <a:solidFill>
                <a:srgbClr val="FFFFFF"/>
              </a:solidFill>
            </a:endParaRPr>
          </a:p>
          <a:p>
            <a:pPr marL="0" marR="36576" indent="-45720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kern="1200" dirty="0">
                <a:solidFill>
                  <a:srgbClr val="FFFFFF"/>
                </a:solidFill>
              </a:rPr>
              <a:t>Cognitive Abilities</a:t>
            </a:r>
          </a:p>
          <a:p>
            <a:pPr marL="0" marR="36576" indent="-45720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kern="1200" dirty="0">
                <a:solidFill>
                  <a:srgbClr val="FFFFFF"/>
                </a:solidFill>
              </a:rPr>
              <a:t>Processing Speed</a:t>
            </a:r>
          </a:p>
          <a:p>
            <a:pPr marL="0" marR="36576" indent="-45720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kern="1200" dirty="0">
                <a:solidFill>
                  <a:srgbClr val="FFFFFF"/>
                </a:solidFill>
              </a:rPr>
              <a:t>Social Apperception</a:t>
            </a:r>
          </a:p>
          <a:p>
            <a:pPr marL="0" marR="36576" indent="-45720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kern="1200" dirty="0">
                <a:solidFill>
                  <a:srgbClr val="FFFFFF"/>
                </a:solidFill>
              </a:rPr>
              <a:t>Stress Tolerance</a:t>
            </a:r>
          </a:p>
          <a:p>
            <a:pPr marL="0" marR="36576" indent="-45720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kern="1200" dirty="0">
                <a:solidFill>
                  <a:srgbClr val="FFFFFF"/>
                </a:solidFill>
              </a:rPr>
              <a:t>Distractibility</a:t>
            </a: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ln>
                <a:solidFill>
                  <a:schemeClr val="bg2"/>
                </a:solidFill>
              </a:ln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90800" y="3810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2362200"/>
            <a:ext cx="8062912" cy="3962400"/>
          </a:xfrm>
        </p:spPr>
        <p:txBody>
          <a:bodyPr>
            <a:normAutofit/>
          </a:bodyPr>
          <a:lstStyle/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400" b="1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>Which Stressors Are Utilized?</a:t>
            </a: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Negative Feedback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Deadlines / Time Pressure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Task Overload</a:t>
            </a: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3400" y="2133600"/>
            <a:ext cx="9144000" cy="1828800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Stress Tolerance (EQ)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2362200"/>
            <a:ext cx="8062912" cy="3962400"/>
          </a:xfrm>
        </p:spPr>
        <p:txBody>
          <a:bodyPr>
            <a:normAutofit/>
          </a:bodyPr>
          <a:lstStyle/>
          <a:p>
            <a:pPr marL="0" marR="36576" indent="0" algn="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Ability to Maintain Consistent Performance 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Block Out / Unaffected By Significant External Stressors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Emotional Self-Regulation 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Emotional Stability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Self-Efficacy</a:t>
            </a: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3400" y="2133600"/>
            <a:ext cx="9144000" cy="1828800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Stress Tolerance (EQ)</a:t>
            </a:r>
            <a:r>
              <a:rPr lang="en-US" sz="3200" b="1" dirty="0">
                <a:latin typeface="+mn-lt"/>
                <a:cs typeface="+mn-cs"/>
              </a:rPr>
              <a:t> </a:t>
            </a: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Requirements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2209800"/>
            <a:ext cx="8458200" cy="3962400"/>
          </a:xfrm>
        </p:spPr>
        <p:txBody>
          <a:bodyPr>
            <a:normAutofit lnSpcReduction="10000"/>
          </a:bodyPr>
          <a:lstStyle/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kern="1200" dirty="0">
              <a:ln w="12700">
                <a:noFill/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en-US" sz="2800" kern="120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Form A: Optimal Work Conditions</a:t>
            </a: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>Autonomic Nervous System Arousal: Parasympathetic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Calm Voice Intonation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Soothing Color Themes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Pleasant Music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Unlimited Time For Task Completion</a:t>
            </a: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3400" y="2133600"/>
            <a:ext cx="9144000" cy="1828800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Stress Tolerance (EQ)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2362200"/>
            <a:ext cx="8458200" cy="4191000"/>
          </a:xfrm>
        </p:spPr>
        <p:txBody>
          <a:bodyPr>
            <a:normAutofit fontScale="92500" lnSpcReduction="20000"/>
          </a:bodyPr>
          <a:lstStyle/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b="1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en-US" sz="2800" kern="120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Form B : Stressful Work Conditions</a:t>
            </a: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>Autonomic Nervous System Arousal: Sympathetic </a:t>
            </a: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457200" marR="36576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Critical / Demanding Voice Prompts </a:t>
            </a:r>
          </a:p>
          <a:p>
            <a:pPr marL="457200" marR="36576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Grating / Irritating Music</a:t>
            </a:r>
          </a:p>
          <a:p>
            <a:pPr marL="457200" marR="36576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Intimidating Voice Intonation</a:t>
            </a:r>
          </a:p>
          <a:p>
            <a:pPr marL="457200" marR="36576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Stimulating Color Themes</a:t>
            </a:r>
          </a:p>
          <a:p>
            <a:pPr marL="457200" marR="36576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Challenging Deadlines</a:t>
            </a:r>
          </a:p>
          <a:p>
            <a:pPr marL="457200" marR="36576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Visual Timer</a:t>
            </a: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3400" y="2133600"/>
            <a:ext cx="9144000" cy="1828800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Stress Tolerance (EQ)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2362200"/>
            <a:ext cx="8458200" cy="4191000"/>
          </a:xfrm>
        </p:spPr>
        <p:txBody>
          <a:bodyPr>
            <a:normAutofit/>
          </a:bodyPr>
          <a:lstStyle/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b="1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>Error Pattern Analysis</a:t>
            </a: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Inhibited Under Stress = Errors of Omission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Proactive Under Stress = Errors of Commission </a:t>
            </a: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3400" y="2133600"/>
            <a:ext cx="9144000" cy="1828800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Stress Tolerance (EQ)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609600" y="2514600"/>
            <a:ext cx="8458200" cy="4191000"/>
          </a:xfrm>
        </p:spPr>
        <p:txBody>
          <a:bodyPr>
            <a:normAutofit/>
          </a:bodyPr>
          <a:lstStyle/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>COMIT Subtest</a:t>
            </a: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2800" kern="1200" dirty="0">
                <a:solidFill>
                  <a:schemeClr val="tx1">
                    <a:tint val="75000"/>
                  </a:schemeClr>
                </a:solidFill>
              </a:rPr>
              <a:t>Stress Tolerance</a:t>
            </a: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3400" y="2133600"/>
            <a:ext cx="9144000" cy="1828800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Stress Tolerance (EQ)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685800" y="2667000"/>
            <a:ext cx="8458200" cy="4191000"/>
          </a:xfrm>
        </p:spPr>
        <p:txBody>
          <a:bodyPr>
            <a:normAutofit/>
          </a:bodyPr>
          <a:lstStyle/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>What is Distractibility?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Ability to Maintain Consistent / Reliable Performance 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Unaffected by Real-Life Distracters 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Consistent Visual / Auditory Resistance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Consistent Single Modality / Dual Modality Focus</a:t>
            </a:r>
            <a:r>
              <a:rPr lang="en-US" sz="2800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800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</a:b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3400" y="2133600"/>
            <a:ext cx="9144000" cy="1828800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Distractibility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685800" y="2667000"/>
            <a:ext cx="8458200" cy="4191000"/>
          </a:xfrm>
        </p:spPr>
        <p:txBody>
          <a:bodyPr>
            <a:normAutofit/>
          </a:bodyPr>
          <a:lstStyle/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>How is Distractibility Measured?</a:t>
            </a: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Baseline is Subject’s Own Performance Without Distracters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Add Real-Life Distracters Using Same Task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 err="1">
                <a:solidFill>
                  <a:schemeClr val="tx1">
                    <a:tint val="75000"/>
                  </a:schemeClr>
                </a:solidFill>
              </a:rPr>
              <a:t>Ipsative</a:t>
            </a: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 and Normative Scoring Procedure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Distractibility Is The Only Significant Factor</a:t>
            </a: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3400" y="2133600"/>
            <a:ext cx="9144000" cy="1828800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Distractibility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685800" y="2667000"/>
            <a:ext cx="8458200" cy="4191000"/>
          </a:xfrm>
        </p:spPr>
        <p:txBody>
          <a:bodyPr>
            <a:normAutofit/>
          </a:bodyPr>
          <a:lstStyle/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>Which Distracters Are Utilized?</a:t>
            </a: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Auditory Distracters 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Visual Distracters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Multiple Modalities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Single Modality</a:t>
            </a: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3400" y="2133600"/>
            <a:ext cx="9144000" cy="1828800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Distractibility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685800" y="2667000"/>
            <a:ext cx="8458200" cy="4191000"/>
          </a:xfrm>
        </p:spPr>
        <p:txBody>
          <a:bodyPr>
            <a:normAutofit/>
          </a:bodyPr>
          <a:lstStyle/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>Potentially Influenced By:</a:t>
            </a: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Task Focus 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Situational Awareness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Multi-Tasking Ability </a:t>
            </a:r>
            <a:r>
              <a:rPr lang="en-US" sz="2800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800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</a:b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3400" y="2133600"/>
            <a:ext cx="9144000" cy="1828800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Distractibility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1447800"/>
            <a:ext cx="9144000" cy="1828800"/>
          </a:xfrm>
        </p:spPr>
        <p:txBody>
          <a:bodyPr anchor="b">
            <a:normAutofit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n-US" sz="3200" b="1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Cognitive Abilities:  Theoretical Foundation</a:t>
            </a:r>
            <a:br>
              <a:rPr lang="en-US" sz="3200" b="1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b="1" kern="1200" dirty="0">
                <a:ln>
                  <a:solidFill>
                    <a:schemeClr val="bg2"/>
                  </a:solidFill>
                </a:ln>
                <a:solidFill>
                  <a:srgbClr val="FFFFFF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  <a:t>What is Intelligence? </a:t>
            </a: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rgbClr val="FFFFFF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rgbClr val="FFFFFF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endParaRPr lang="en-US" sz="2800" b="1" kern="1200" dirty="0">
              <a:ln>
                <a:solidFill>
                  <a:schemeClr val="bg2"/>
                </a:solidFill>
              </a:ln>
              <a:solidFill>
                <a:srgbClr val="FFFFFF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457200" y="2590800"/>
            <a:ext cx="8062912" cy="3962400"/>
          </a:xfrm>
        </p:spPr>
        <p:txBody>
          <a:bodyPr>
            <a:normAutofit/>
          </a:bodyPr>
          <a:lstStyle/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b="1" kern="1200" dirty="0"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en-US" sz="2800" b="1" kern="1200" dirty="0">
                <a:solidFill>
                  <a:schemeClr val="tx1">
                    <a:tint val="75000"/>
                  </a:schemeClr>
                </a:solidFill>
              </a:rPr>
              <a:t>Former Model</a:t>
            </a:r>
          </a:p>
          <a:p>
            <a:pPr marL="0" marR="36576" indent="-457200" eaLnBrk="1" fontAlgn="auto" hangingPunct="1"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800" kern="1200" dirty="0">
                <a:solidFill>
                  <a:schemeClr val="tx1">
                    <a:tint val="75000"/>
                  </a:schemeClr>
                </a:solidFill>
              </a:rPr>
              <a:t>Verbal</a:t>
            </a:r>
          </a:p>
          <a:p>
            <a:pPr marL="0" marR="36576" indent="-457200" eaLnBrk="1" fontAlgn="auto" hangingPunct="1">
              <a:spcBef>
                <a:spcPts val="0"/>
              </a:spcBef>
              <a:spcAft>
                <a:spcPts val="1200"/>
              </a:spcAft>
              <a:buFont typeface="Wingdings 3" pitchFamily="18" charset="2"/>
              <a:buChar char=""/>
              <a:defRPr/>
            </a:pPr>
            <a:r>
              <a:rPr lang="en-US" sz="2800" kern="1200" dirty="0">
                <a:solidFill>
                  <a:schemeClr val="tx1">
                    <a:tint val="75000"/>
                  </a:schemeClr>
                </a:solidFill>
              </a:rPr>
              <a:t>Non-Verbal</a:t>
            </a:r>
          </a:p>
          <a:p>
            <a:pPr marL="0" marR="36576" indent="0" eaLnBrk="1" fontAlgn="auto" hangingPunct="1"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en-US" sz="2800" b="1" kern="1200" dirty="0">
                <a:solidFill>
                  <a:schemeClr val="tx1">
                    <a:tint val="75000"/>
                  </a:schemeClr>
                </a:solidFill>
              </a:rPr>
              <a:t>Contemporary Model</a:t>
            </a:r>
          </a:p>
          <a:p>
            <a:pPr marL="0" marR="36576" indent="-457200" eaLnBrk="1" fontAlgn="auto" hangingPunct="1"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800" kern="1200" dirty="0">
                <a:solidFill>
                  <a:schemeClr val="tx1">
                    <a:tint val="75000"/>
                  </a:schemeClr>
                </a:solidFill>
              </a:rPr>
              <a:t>Fluid Reasoning (</a:t>
            </a:r>
            <a:r>
              <a:rPr lang="en-US" sz="2800" kern="1200" dirty="0" err="1">
                <a:solidFill>
                  <a:schemeClr val="tx1">
                    <a:tint val="75000"/>
                  </a:schemeClr>
                </a:solidFill>
              </a:rPr>
              <a:t>Gf</a:t>
            </a:r>
            <a:r>
              <a:rPr lang="en-US" sz="2800" kern="1200" dirty="0">
                <a:solidFill>
                  <a:schemeClr val="tx1">
                    <a:tint val="75000"/>
                  </a:schemeClr>
                </a:solidFill>
              </a:rPr>
              <a:t>)</a:t>
            </a:r>
          </a:p>
          <a:p>
            <a:pPr marL="0" marR="36576" indent="-457200" eaLnBrk="1" fontAlgn="auto" hangingPunct="1"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800" kern="1200" dirty="0">
                <a:solidFill>
                  <a:schemeClr val="tx1">
                    <a:tint val="75000"/>
                  </a:schemeClr>
                </a:solidFill>
              </a:rPr>
              <a:t>Crystallized Reasoning (</a:t>
            </a:r>
            <a:r>
              <a:rPr lang="en-US" sz="2800" kern="1200" dirty="0" err="1">
                <a:solidFill>
                  <a:schemeClr val="tx1">
                    <a:tint val="75000"/>
                  </a:schemeClr>
                </a:solidFill>
              </a:rPr>
              <a:t>Gc</a:t>
            </a:r>
            <a:r>
              <a:rPr lang="en-US" sz="2800" kern="1200" dirty="0">
                <a:solidFill>
                  <a:schemeClr val="tx1">
                    <a:tint val="75000"/>
                  </a:schemeClr>
                </a:solidFill>
              </a:rPr>
              <a:t>)</a:t>
            </a: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ln>
                <a:solidFill>
                  <a:schemeClr val="bg2"/>
                </a:solidFill>
              </a:ln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90800" y="2286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685800" y="2667000"/>
            <a:ext cx="8458200" cy="4191000"/>
          </a:xfrm>
        </p:spPr>
        <p:txBody>
          <a:bodyPr>
            <a:normAutofit/>
          </a:bodyPr>
          <a:lstStyle/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>COMIT Subtests</a:t>
            </a: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Auditory Memory with Visual Distractions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Auditory Memory with Auditory Distractions</a:t>
            </a:r>
          </a:p>
          <a:p>
            <a:pPr marL="457200" marR="36576" indent="-457200" eaLnBrk="1" fontAlgn="auto" hangingPunct="1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Visual Memory with Auditory Distractions</a:t>
            </a: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3400" y="2133600"/>
            <a:ext cx="9144000" cy="1828800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Distractibility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ubtitle 2"/>
          <p:cNvSpPr>
            <a:spLocks noGrp="1"/>
          </p:cNvSpPr>
          <p:nvPr>
            <p:ph type="subTitle" idx="4294967295"/>
          </p:nvPr>
        </p:nvSpPr>
        <p:spPr>
          <a:xfrm>
            <a:off x="685800" y="2667000"/>
            <a:ext cx="8458200" cy="41910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mtClean="0"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24600" y="152400"/>
            <a:ext cx="2590800" cy="747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533400"/>
            <a:ext cx="9144000" cy="1828800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COMIT Test Battery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  <p:graphicFrame>
        <p:nvGraphicFramePr>
          <p:cNvPr id="90155" name="Group 43"/>
          <p:cNvGraphicFramePr>
            <a:graphicFrameLocks noGrp="1"/>
          </p:cNvGraphicFramePr>
          <p:nvPr/>
        </p:nvGraphicFramePr>
        <p:xfrm>
          <a:off x="0" y="1146175"/>
          <a:ext cx="9144000" cy="8455025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  <a:gridCol w="2286000"/>
              </a:tblGrid>
              <a:tr h="696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COMIT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FLUID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CRYSTALLIZED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ADMINISTRATION TIME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63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Screening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1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entury Gothic" pitchFamily="34" charset="0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Vis. Closure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entury Gothic" pitchFamily="34" charset="0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Vis. Analogies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1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entury Gothic" pitchFamily="34" charset="0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Categorization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entury Gothic" pitchFamily="34" charset="0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Information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1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15 – 20 Minutes.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1CC"/>
                    </a:solidFill>
                  </a:tcPr>
                </a:tc>
              </a:tr>
              <a:tr h="3416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Standard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9E7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entury Gothic" pitchFamily="34" charset="0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Vis. Closure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entury Gothic" pitchFamily="34" charset="0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Vis. Analogies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entury Gothic" pitchFamily="34" charset="0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Vis. Memory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entury Gothic" pitchFamily="34" charset="0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Aud. Memory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9E7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entury Gothic" pitchFamily="34" charset="0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Categorization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entury Gothic" pitchFamily="34" charset="0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Information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entury Gothic" pitchFamily="34" charset="0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Vocabulary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25 - 30 Minutes.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9E7"/>
                    </a:solidFill>
                  </a:tcPr>
                </a:tc>
              </a:tr>
              <a:tr h="2711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Screening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1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entury Gothic" pitchFamily="34" charset="0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Vis. Closure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entury Gothic" pitchFamily="34" charset="0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Vis. Analogies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1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entury Gothic" pitchFamily="34" charset="0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Categorization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entury Gothic" pitchFamily="34" charset="0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Information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1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15 – 20 Minutes.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1CC"/>
                    </a:solidFill>
                  </a:tcPr>
                </a:tc>
              </a:tr>
            </a:tbl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ubtitle 2"/>
          <p:cNvSpPr>
            <a:spLocks noGrp="1"/>
          </p:cNvSpPr>
          <p:nvPr>
            <p:ph type="subTitle" idx="4294967295"/>
          </p:nvPr>
        </p:nvSpPr>
        <p:spPr>
          <a:xfrm>
            <a:off x="685800" y="2667000"/>
            <a:ext cx="8458200" cy="41910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mtClean="0"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24600" y="152400"/>
            <a:ext cx="2590800" cy="747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533400"/>
            <a:ext cx="9144000" cy="1828800"/>
          </a:xfrm>
          <a:prstGeom prst="rect">
            <a:avLst/>
          </a:prstGeom>
        </p:spPr>
        <p:txBody>
          <a:bodyPr anchor="b">
            <a:normAutofit fontScale="975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  <p:graphicFrame>
        <p:nvGraphicFramePr>
          <p:cNvPr id="92196" name="Group 36"/>
          <p:cNvGraphicFramePr>
            <a:graphicFrameLocks noGrp="1"/>
          </p:cNvGraphicFramePr>
          <p:nvPr/>
        </p:nvGraphicFramePr>
        <p:xfrm>
          <a:off x="0" y="1281113"/>
          <a:ext cx="9144000" cy="5576887"/>
        </p:xfrm>
        <a:graphic>
          <a:graphicData uri="http://schemas.openxmlformats.org/drawingml/2006/table">
            <a:tbl>
              <a:tblPr/>
              <a:tblGrid>
                <a:gridCol w="4572000"/>
                <a:gridCol w="4572000"/>
              </a:tblGrid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SUBTEST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ADMINISTRATION TIME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entury Gothic" pitchFamily="34" charset="0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Processing Speed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1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3-4 minutes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1CC"/>
                    </a:solidFill>
                  </a:tcPr>
                </a:tc>
              </a:tr>
              <a:tr h="614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entury Gothic" pitchFamily="34" charset="0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Social Apperception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5 minutes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9E7"/>
                    </a:solidFill>
                  </a:tcPr>
                </a:tc>
              </a:tr>
              <a:tr h="10128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entury Gothic" pitchFamily="34" charset="0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Auditory Memory with Visual Distractions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1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3 minutes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1CC"/>
                    </a:solidFill>
                  </a:tcPr>
                </a:tc>
              </a:tr>
              <a:tr h="10239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entury Gothic" pitchFamily="34" charset="0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Auditory Memory with Auditory Distractions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2-3 minutes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9E7"/>
                    </a:solidFill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entury Gothic" pitchFamily="34" charset="0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Visual Memory with Auditory Distractions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1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3-4 minutes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1CC"/>
                    </a:solidFill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entury Gothic" pitchFamily="34" charset="0"/>
                        <a:buAutoNum type="arabicPeriod"/>
                        <a:tabLst>
                          <a:tab pos="228600" algn="l"/>
                        </a:tabLst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15-20 minutes total administration time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9E7"/>
                    </a:solidFill>
                  </a:tcPr>
                </a:tc>
              </a:tr>
            </a:tbl>
          </a:graphicData>
        </a:graphic>
      </p:graphicFrame>
      <p:sp>
        <p:nvSpPr>
          <p:cNvPr id="92197" name="Text Box 37"/>
          <p:cNvSpPr txBox="1">
            <a:spLocks noChangeArrowheads="1"/>
          </p:cNvSpPr>
          <p:nvPr/>
        </p:nvSpPr>
        <p:spPr bwMode="auto">
          <a:xfrm>
            <a:off x="593725" y="461963"/>
            <a:ext cx="39147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E8835A"/>
                </a:solidFill>
                <a:latin typeface="Tw Cen MT Condensed" pitchFamily="34" charset="0"/>
              </a:rPr>
              <a:t>COMIT Supplemental Subtests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133600"/>
            <a:ext cx="7772400" cy="22431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1676400"/>
            <a:ext cx="9144000" cy="1828800"/>
          </a:xfrm>
        </p:spPr>
        <p:txBody>
          <a:bodyPr anchor="b">
            <a:normAutofit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n-US" sz="3200" b="1" kern="120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Fluid Reasoning (</a:t>
            </a:r>
            <a:r>
              <a:rPr lang="en-US" sz="3200" b="1" kern="1200" dirty="0" err="1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Gf</a:t>
            </a:r>
            <a:r>
              <a:rPr lang="en-US" sz="3200" b="1" kern="120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) Components</a:t>
            </a:r>
            <a:br>
              <a:rPr lang="en-US" sz="3200" b="1" kern="120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2800" b="1" kern="1200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en-US" sz="2800" b="1" kern="1200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endParaRPr lang="en-US" sz="2800" b="1" kern="1200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2743200"/>
            <a:ext cx="8062912" cy="3962400"/>
          </a:xfrm>
        </p:spPr>
        <p:txBody>
          <a:bodyPr>
            <a:normAutofit fontScale="92500"/>
          </a:bodyPr>
          <a:lstStyle/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800" kern="1200" dirty="0">
                <a:solidFill>
                  <a:schemeClr val="tx1">
                    <a:tint val="75000"/>
                  </a:schemeClr>
                </a:solidFill>
              </a:rPr>
              <a:t>Inductive Reasoning</a:t>
            </a: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800" kern="1200" dirty="0">
                <a:solidFill>
                  <a:schemeClr val="tx1">
                    <a:tint val="75000"/>
                  </a:schemeClr>
                </a:solidFill>
              </a:rPr>
              <a:t>Deductive Reasoning</a:t>
            </a: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800" kern="1200" dirty="0">
                <a:solidFill>
                  <a:schemeClr val="tx1">
                    <a:tint val="75000"/>
                  </a:schemeClr>
                </a:solidFill>
              </a:rPr>
              <a:t>Concept Formation </a:t>
            </a: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800" kern="1200" dirty="0">
                <a:solidFill>
                  <a:schemeClr val="tx1">
                    <a:tint val="75000"/>
                  </a:schemeClr>
                </a:solidFill>
              </a:rPr>
              <a:t>Analysis-Synthesis</a:t>
            </a: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800" kern="1200" dirty="0">
                <a:solidFill>
                  <a:schemeClr val="tx1">
                    <a:tint val="75000"/>
                  </a:schemeClr>
                </a:solidFill>
              </a:rPr>
              <a:t>Combinatorial Analysis</a:t>
            </a: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800" kern="1200" dirty="0">
                <a:solidFill>
                  <a:schemeClr val="tx1">
                    <a:tint val="75000"/>
                  </a:schemeClr>
                </a:solidFill>
              </a:rPr>
              <a:t>Symbolic Classifications Under Novel Conditions</a:t>
            </a: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ln>
                <a:solidFill>
                  <a:schemeClr val="bg2"/>
                </a:solidFill>
              </a:ln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1905000"/>
            <a:ext cx="9144000" cy="1828800"/>
          </a:xfrm>
        </p:spPr>
        <p:txBody>
          <a:bodyPr anchor="b"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n-US" sz="3200" b="1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3200" b="1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3600" b="1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>Fluid Reasoning (</a:t>
            </a:r>
            <a:r>
              <a:rPr lang="en-US" sz="3600" b="1" kern="1200" dirty="0" err="1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>Gf</a:t>
            </a:r>
            <a:r>
              <a:rPr lang="en-US" sz="3600" b="1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>) Requirements</a:t>
            </a:r>
            <a:r>
              <a:rPr lang="en-US" sz="3600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3200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3200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3200" b="1" kern="120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3200" b="1" kern="120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2800" b="1" kern="1200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en-US" sz="2800" b="1" kern="1200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endParaRPr lang="en-US" sz="2800" b="1" kern="1200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2514600"/>
            <a:ext cx="8062912" cy="3962400"/>
          </a:xfrm>
        </p:spPr>
        <p:txBody>
          <a:bodyPr>
            <a:normAutofit/>
          </a:bodyPr>
          <a:lstStyle/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Cognitive flexibility</a:t>
            </a: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Concentration</a:t>
            </a: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Attention to Detail</a:t>
            </a: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Motivation</a:t>
            </a: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Perseverance</a:t>
            </a: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Precision </a:t>
            </a: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ln>
                <a:solidFill>
                  <a:schemeClr val="bg2"/>
                </a:solidFill>
              </a:ln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1905000"/>
            <a:ext cx="9144000" cy="1828800"/>
          </a:xfrm>
        </p:spPr>
        <p:txBody>
          <a:bodyPr anchor="b"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n-US" sz="3200" b="1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3200" b="1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3600" b="1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>Fluid Reasoning (</a:t>
            </a:r>
            <a:r>
              <a:rPr lang="en-US" sz="3600" b="1" kern="1200" dirty="0" err="1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>Gf</a:t>
            </a:r>
            <a:r>
              <a:rPr lang="en-US" sz="3600" b="1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>)</a:t>
            </a:r>
            <a:r>
              <a:rPr lang="en-US" sz="3200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3200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3200" b="1" kern="120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3200" b="1" kern="120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2800" b="1" kern="1200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en-US" sz="2800" b="1" kern="1200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endParaRPr lang="en-US" sz="2800" b="1" kern="1200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2514600"/>
            <a:ext cx="8062912" cy="3962400"/>
          </a:xfrm>
        </p:spPr>
        <p:txBody>
          <a:bodyPr>
            <a:normAutofit/>
          </a:bodyPr>
          <a:lstStyle/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b="1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>Not Significantly Influenced By:</a:t>
            </a: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Formal Schooling Experiences</a:t>
            </a: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Prior Life Experiences / Travel</a:t>
            </a: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Cultural Setting / Background</a:t>
            </a: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ln>
                <a:solidFill>
                  <a:schemeClr val="bg2"/>
                </a:solidFill>
              </a:ln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1905000"/>
            <a:ext cx="9144000" cy="1828800"/>
          </a:xfrm>
        </p:spPr>
        <p:txBody>
          <a:bodyPr anchor="b"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n-US" sz="3200" b="1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3200" b="1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3200" b="1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> Crystallized Reasoning (</a:t>
            </a:r>
            <a:r>
              <a:rPr lang="en-US" sz="3200" b="1" kern="1200" dirty="0" err="1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>Gc</a:t>
            </a:r>
            <a:r>
              <a:rPr lang="en-US" sz="3200" b="1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>) </a:t>
            </a:r>
            <a:r>
              <a:rPr lang="en-US" sz="3200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3200" kern="1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3200" b="1" kern="120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3200" b="1" kern="120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2800" b="1" kern="1200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en-US" sz="2800" b="1" kern="1200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endParaRPr lang="en-US" sz="2800" b="1" kern="1200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2514600"/>
            <a:ext cx="8062912" cy="3962400"/>
          </a:xfrm>
        </p:spPr>
        <p:txBody>
          <a:bodyPr>
            <a:normAutofit/>
          </a:bodyPr>
          <a:lstStyle/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b="1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>Components</a:t>
            </a: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Word Knowledge</a:t>
            </a: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Categorizations</a:t>
            </a: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Acquired General Information</a:t>
            </a: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ln>
                <a:solidFill>
                  <a:schemeClr val="bg2"/>
                </a:solidFill>
              </a:ln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2514600"/>
            <a:ext cx="8062912" cy="3962400"/>
          </a:xfrm>
        </p:spPr>
        <p:txBody>
          <a:bodyPr>
            <a:normAutofit/>
          </a:bodyPr>
          <a:lstStyle/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b="1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>Significantly Influenced By:</a:t>
            </a: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Formal Schooling Experiences</a:t>
            </a: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Prior Life Experiences / Travel</a:t>
            </a: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Cultural Setting / Background</a:t>
            </a: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ln>
                <a:solidFill>
                  <a:schemeClr val="bg2"/>
                </a:solidFill>
              </a:ln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2400" y="2057400"/>
            <a:ext cx="9144000" cy="1828800"/>
          </a:xfrm>
          <a:prstGeom prst="rect">
            <a:avLst/>
          </a:prstGeom>
        </p:spPr>
        <p:txBody>
          <a:bodyPr anchor="b">
            <a:normAutofit fontScale="97500" lnSpcReduction="10000"/>
          </a:bodyPr>
          <a:lstStyle/>
          <a:p>
            <a:pPr marL="484632" fontAlgn="auto"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Crystallized Reasoning (</a:t>
            </a:r>
            <a:r>
              <a:rPr lang="en-US" sz="3200" b="1" dirty="0" err="1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Gc</a:t>
            </a: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 </a:t>
            </a: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2514600"/>
            <a:ext cx="8062912" cy="3962400"/>
          </a:xfrm>
        </p:spPr>
        <p:txBody>
          <a:bodyPr>
            <a:normAutofit/>
          </a:bodyPr>
          <a:lstStyle/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b="1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 kern="1200" dirty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rPr>
              <a:t>COMIT Subtests</a:t>
            </a:r>
            <a:endParaRPr lang="en-US" sz="2800" kern="120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</a:endParaRP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Information</a:t>
            </a: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Vocabulary </a:t>
            </a:r>
          </a:p>
          <a:p>
            <a:pPr marL="0" marR="36576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"/>
              <a:defRPr/>
            </a:pPr>
            <a:r>
              <a:rPr lang="en-US" sz="2600" kern="1200" dirty="0">
                <a:solidFill>
                  <a:schemeClr val="tx1">
                    <a:tint val="75000"/>
                  </a:schemeClr>
                </a:solidFill>
              </a:rPr>
              <a:t>Categorization</a:t>
            </a:r>
          </a:p>
          <a:p>
            <a:pPr marL="0" marR="36576" indent="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solidFill>
                <a:srgbClr val="FFFFFF"/>
              </a:solidFill>
            </a:endParaRPr>
          </a:p>
          <a:p>
            <a:pPr marL="0" marR="36576" indent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kern="1200" dirty="0">
              <a:ln>
                <a:solidFill>
                  <a:schemeClr val="bg2"/>
                </a:solidFill>
              </a:ln>
              <a:solidFill>
                <a:srgbClr val="FFFFFF"/>
              </a:solidFill>
            </a:endParaRPr>
          </a:p>
        </p:txBody>
      </p:sp>
      <p:pic>
        <p:nvPicPr>
          <p:cNvPr id="4" name="Picture 3" descr="ATI_logo_f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304800"/>
            <a:ext cx="3505200" cy="1011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2400" y="2057400"/>
            <a:ext cx="9144000" cy="1828800"/>
          </a:xfrm>
          <a:prstGeom prst="rect">
            <a:avLst/>
          </a:prstGeom>
        </p:spPr>
        <p:txBody>
          <a:bodyPr anchor="b">
            <a:normAutofit fontScale="97500" lnSpcReduction="10000"/>
          </a:bodyPr>
          <a:lstStyle/>
          <a:p>
            <a:pPr marL="484632" fontAlgn="auto">
              <a:spcAft>
                <a:spcPts val="0"/>
              </a:spcAft>
              <a:defRPr/>
            </a:pP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Crystallized Reasoning (</a:t>
            </a:r>
            <a:r>
              <a:rPr lang="en-US" sz="3200" b="1" dirty="0" err="1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Gc</a:t>
            </a:r>
            <a:r>
              <a:rPr lang="en-US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 </a:t>
            </a:r>
            <a: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32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/>
            </a:r>
            <a:br>
              <a:rPr lang="en-US" sz="2800" b="1" dirty="0">
                <a:ln w="12700">
                  <a:solidFill>
                    <a:schemeClr val="accent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</a:br>
            <a:endParaRPr lang="en-US" sz="2800" b="1" dirty="0">
              <a:ln w="12700">
                <a:solidFill>
                  <a:schemeClr val="accent6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Custom 1">
      <a:dk1>
        <a:sysClr val="windowText" lastClr="000000"/>
      </a:dk1>
      <a:lt1>
        <a:sysClr val="window" lastClr="FFFFFF"/>
      </a:lt1>
      <a:dk2>
        <a:srgbClr val="D9541E"/>
      </a:dk2>
      <a:lt2>
        <a:srgbClr val="EEECE1"/>
      </a:lt2>
      <a:accent1>
        <a:srgbClr val="D9541E"/>
      </a:accent1>
      <a:accent2>
        <a:srgbClr val="C0504D"/>
      </a:accent2>
      <a:accent3>
        <a:srgbClr val="9BBB59"/>
      </a:accent3>
      <a:accent4>
        <a:srgbClr val="8064A2"/>
      </a:accent4>
      <a:accent5>
        <a:srgbClr val="D9541E"/>
      </a:accent5>
      <a:accent6>
        <a:srgbClr val="F79646"/>
      </a:accent6>
      <a:hlink>
        <a:srgbClr val="0000FF"/>
      </a:hlink>
      <a:folHlink>
        <a:srgbClr val="D9541E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Verve">
  <a:themeElements>
    <a:clrScheme name="1_Verve 1">
      <a:dk1>
        <a:srgbClr val="D9541E"/>
      </a:dk1>
      <a:lt1>
        <a:srgbClr val="FFFFFF"/>
      </a:lt1>
      <a:dk2>
        <a:srgbClr val="000000"/>
      </a:dk2>
      <a:lt2>
        <a:srgbClr val="EEECE1"/>
      </a:lt2>
      <a:accent1>
        <a:srgbClr val="D9541E"/>
      </a:accent1>
      <a:accent2>
        <a:srgbClr val="C0504D"/>
      </a:accent2>
      <a:accent3>
        <a:srgbClr val="AAAAAA"/>
      </a:accent3>
      <a:accent4>
        <a:srgbClr val="DADADA"/>
      </a:accent4>
      <a:accent5>
        <a:srgbClr val="E9B3AB"/>
      </a:accent5>
      <a:accent6>
        <a:srgbClr val="AE4845"/>
      </a:accent6>
      <a:hlink>
        <a:srgbClr val="0000FF"/>
      </a:hlink>
      <a:folHlink>
        <a:srgbClr val="D9541E"/>
      </a:folHlink>
    </a:clrScheme>
    <a:fontScheme name="1_Verv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Verve 1">
        <a:dk1>
          <a:srgbClr val="D9541E"/>
        </a:dk1>
        <a:lt1>
          <a:srgbClr val="FFFFFF"/>
        </a:lt1>
        <a:dk2>
          <a:srgbClr val="000000"/>
        </a:dk2>
        <a:lt2>
          <a:srgbClr val="EEECE1"/>
        </a:lt2>
        <a:accent1>
          <a:srgbClr val="D9541E"/>
        </a:accent1>
        <a:accent2>
          <a:srgbClr val="C0504D"/>
        </a:accent2>
        <a:accent3>
          <a:srgbClr val="AAAAAA"/>
        </a:accent3>
        <a:accent4>
          <a:srgbClr val="DADADA"/>
        </a:accent4>
        <a:accent5>
          <a:srgbClr val="E9B3AB"/>
        </a:accent5>
        <a:accent6>
          <a:srgbClr val="AE4845"/>
        </a:accent6>
        <a:hlink>
          <a:srgbClr val="0000FF"/>
        </a:hlink>
        <a:folHlink>
          <a:srgbClr val="D9541E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D9541E"/>
    </a:dk2>
    <a:lt2>
      <a:srgbClr val="EEECE1"/>
    </a:lt2>
    <a:accent1>
      <a:srgbClr val="D9541E"/>
    </a:accent1>
    <a:accent2>
      <a:srgbClr val="C0504D"/>
    </a:accent2>
    <a:accent3>
      <a:srgbClr val="9BBB59"/>
    </a:accent3>
    <a:accent4>
      <a:srgbClr val="8064A2"/>
    </a:accent4>
    <a:accent5>
      <a:srgbClr val="D9541E"/>
    </a:accent5>
    <a:accent6>
      <a:srgbClr val="F79646"/>
    </a:accent6>
    <a:hlink>
      <a:srgbClr val="0000FF"/>
    </a:hlink>
    <a:folHlink>
      <a:srgbClr val="D9541E"/>
    </a:folHlink>
  </a:clrScheme>
</a:themeOverride>
</file>

<file path=ppt/theme/themeOverride10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D9541E"/>
    </a:dk2>
    <a:lt2>
      <a:srgbClr val="EEECE1"/>
    </a:lt2>
    <a:accent1>
      <a:srgbClr val="D9541E"/>
    </a:accent1>
    <a:accent2>
      <a:srgbClr val="C0504D"/>
    </a:accent2>
    <a:accent3>
      <a:srgbClr val="9BBB59"/>
    </a:accent3>
    <a:accent4>
      <a:srgbClr val="8064A2"/>
    </a:accent4>
    <a:accent5>
      <a:srgbClr val="D9541E"/>
    </a:accent5>
    <a:accent6>
      <a:srgbClr val="F79646"/>
    </a:accent6>
    <a:hlink>
      <a:srgbClr val="0000FF"/>
    </a:hlink>
    <a:folHlink>
      <a:srgbClr val="D9541E"/>
    </a:folHlink>
  </a:clrScheme>
</a:themeOverride>
</file>

<file path=ppt/theme/themeOverride11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D9541E"/>
    </a:dk2>
    <a:lt2>
      <a:srgbClr val="EEECE1"/>
    </a:lt2>
    <a:accent1>
      <a:srgbClr val="D9541E"/>
    </a:accent1>
    <a:accent2>
      <a:srgbClr val="C0504D"/>
    </a:accent2>
    <a:accent3>
      <a:srgbClr val="9BBB59"/>
    </a:accent3>
    <a:accent4>
      <a:srgbClr val="8064A2"/>
    </a:accent4>
    <a:accent5>
      <a:srgbClr val="D9541E"/>
    </a:accent5>
    <a:accent6>
      <a:srgbClr val="F79646"/>
    </a:accent6>
    <a:hlink>
      <a:srgbClr val="0000FF"/>
    </a:hlink>
    <a:folHlink>
      <a:srgbClr val="D9541E"/>
    </a:folHlink>
  </a:clrScheme>
</a:themeOverride>
</file>

<file path=ppt/theme/themeOverride12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D9541E"/>
    </a:dk2>
    <a:lt2>
      <a:srgbClr val="EEECE1"/>
    </a:lt2>
    <a:accent1>
      <a:srgbClr val="D9541E"/>
    </a:accent1>
    <a:accent2>
      <a:srgbClr val="C0504D"/>
    </a:accent2>
    <a:accent3>
      <a:srgbClr val="9BBB59"/>
    </a:accent3>
    <a:accent4>
      <a:srgbClr val="8064A2"/>
    </a:accent4>
    <a:accent5>
      <a:srgbClr val="D9541E"/>
    </a:accent5>
    <a:accent6>
      <a:srgbClr val="F79646"/>
    </a:accent6>
    <a:hlink>
      <a:srgbClr val="0000FF"/>
    </a:hlink>
    <a:folHlink>
      <a:srgbClr val="D9541E"/>
    </a:folHlink>
  </a:clrScheme>
</a:themeOverride>
</file>

<file path=ppt/theme/themeOverride2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D9541E"/>
    </a:dk2>
    <a:lt2>
      <a:srgbClr val="EEECE1"/>
    </a:lt2>
    <a:accent1>
      <a:srgbClr val="D9541E"/>
    </a:accent1>
    <a:accent2>
      <a:srgbClr val="C0504D"/>
    </a:accent2>
    <a:accent3>
      <a:srgbClr val="9BBB59"/>
    </a:accent3>
    <a:accent4>
      <a:srgbClr val="8064A2"/>
    </a:accent4>
    <a:accent5>
      <a:srgbClr val="D9541E"/>
    </a:accent5>
    <a:accent6>
      <a:srgbClr val="F79646"/>
    </a:accent6>
    <a:hlink>
      <a:srgbClr val="0000FF"/>
    </a:hlink>
    <a:folHlink>
      <a:srgbClr val="D9541E"/>
    </a:folHlink>
  </a:clrScheme>
</a:themeOverride>
</file>

<file path=ppt/theme/themeOverride3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D9541E"/>
    </a:dk2>
    <a:lt2>
      <a:srgbClr val="EEECE1"/>
    </a:lt2>
    <a:accent1>
      <a:srgbClr val="D9541E"/>
    </a:accent1>
    <a:accent2>
      <a:srgbClr val="C0504D"/>
    </a:accent2>
    <a:accent3>
      <a:srgbClr val="9BBB59"/>
    </a:accent3>
    <a:accent4>
      <a:srgbClr val="8064A2"/>
    </a:accent4>
    <a:accent5>
      <a:srgbClr val="D9541E"/>
    </a:accent5>
    <a:accent6>
      <a:srgbClr val="F79646"/>
    </a:accent6>
    <a:hlink>
      <a:srgbClr val="0000FF"/>
    </a:hlink>
    <a:folHlink>
      <a:srgbClr val="D9541E"/>
    </a:folHlink>
  </a:clrScheme>
</a:themeOverride>
</file>

<file path=ppt/theme/themeOverride4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D9541E"/>
    </a:dk2>
    <a:lt2>
      <a:srgbClr val="EEECE1"/>
    </a:lt2>
    <a:accent1>
      <a:srgbClr val="D9541E"/>
    </a:accent1>
    <a:accent2>
      <a:srgbClr val="C0504D"/>
    </a:accent2>
    <a:accent3>
      <a:srgbClr val="9BBB59"/>
    </a:accent3>
    <a:accent4>
      <a:srgbClr val="8064A2"/>
    </a:accent4>
    <a:accent5>
      <a:srgbClr val="D9541E"/>
    </a:accent5>
    <a:accent6>
      <a:srgbClr val="F79646"/>
    </a:accent6>
    <a:hlink>
      <a:srgbClr val="0000FF"/>
    </a:hlink>
    <a:folHlink>
      <a:srgbClr val="D9541E"/>
    </a:folHlink>
  </a:clrScheme>
</a:themeOverride>
</file>

<file path=ppt/theme/themeOverride5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D9541E"/>
    </a:dk2>
    <a:lt2>
      <a:srgbClr val="EEECE1"/>
    </a:lt2>
    <a:accent1>
      <a:srgbClr val="D9541E"/>
    </a:accent1>
    <a:accent2>
      <a:srgbClr val="C0504D"/>
    </a:accent2>
    <a:accent3>
      <a:srgbClr val="9BBB59"/>
    </a:accent3>
    <a:accent4>
      <a:srgbClr val="8064A2"/>
    </a:accent4>
    <a:accent5>
      <a:srgbClr val="D9541E"/>
    </a:accent5>
    <a:accent6>
      <a:srgbClr val="F79646"/>
    </a:accent6>
    <a:hlink>
      <a:srgbClr val="0000FF"/>
    </a:hlink>
    <a:folHlink>
      <a:srgbClr val="D9541E"/>
    </a:folHlink>
  </a:clrScheme>
</a:themeOverride>
</file>

<file path=ppt/theme/themeOverride6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D9541E"/>
    </a:dk2>
    <a:lt2>
      <a:srgbClr val="EEECE1"/>
    </a:lt2>
    <a:accent1>
      <a:srgbClr val="D9541E"/>
    </a:accent1>
    <a:accent2>
      <a:srgbClr val="C0504D"/>
    </a:accent2>
    <a:accent3>
      <a:srgbClr val="9BBB59"/>
    </a:accent3>
    <a:accent4>
      <a:srgbClr val="8064A2"/>
    </a:accent4>
    <a:accent5>
      <a:srgbClr val="D9541E"/>
    </a:accent5>
    <a:accent6>
      <a:srgbClr val="F79646"/>
    </a:accent6>
    <a:hlink>
      <a:srgbClr val="0000FF"/>
    </a:hlink>
    <a:folHlink>
      <a:srgbClr val="D9541E"/>
    </a:folHlink>
  </a:clrScheme>
</a:themeOverride>
</file>

<file path=ppt/theme/themeOverride7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D9541E"/>
    </a:dk2>
    <a:lt2>
      <a:srgbClr val="EEECE1"/>
    </a:lt2>
    <a:accent1>
      <a:srgbClr val="D9541E"/>
    </a:accent1>
    <a:accent2>
      <a:srgbClr val="C0504D"/>
    </a:accent2>
    <a:accent3>
      <a:srgbClr val="9BBB59"/>
    </a:accent3>
    <a:accent4>
      <a:srgbClr val="8064A2"/>
    </a:accent4>
    <a:accent5>
      <a:srgbClr val="D9541E"/>
    </a:accent5>
    <a:accent6>
      <a:srgbClr val="F79646"/>
    </a:accent6>
    <a:hlink>
      <a:srgbClr val="0000FF"/>
    </a:hlink>
    <a:folHlink>
      <a:srgbClr val="D9541E"/>
    </a:folHlink>
  </a:clrScheme>
</a:themeOverride>
</file>

<file path=ppt/theme/themeOverride8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D9541E"/>
    </a:dk2>
    <a:lt2>
      <a:srgbClr val="EEECE1"/>
    </a:lt2>
    <a:accent1>
      <a:srgbClr val="D9541E"/>
    </a:accent1>
    <a:accent2>
      <a:srgbClr val="C0504D"/>
    </a:accent2>
    <a:accent3>
      <a:srgbClr val="9BBB59"/>
    </a:accent3>
    <a:accent4>
      <a:srgbClr val="8064A2"/>
    </a:accent4>
    <a:accent5>
      <a:srgbClr val="D9541E"/>
    </a:accent5>
    <a:accent6>
      <a:srgbClr val="F79646"/>
    </a:accent6>
    <a:hlink>
      <a:srgbClr val="0000FF"/>
    </a:hlink>
    <a:folHlink>
      <a:srgbClr val="D9541E"/>
    </a:folHlink>
  </a:clrScheme>
</a:themeOverride>
</file>

<file path=ppt/theme/themeOverride9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D9541E"/>
    </a:dk2>
    <a:lt2>
      <a:srgbClr val="EEECE1"/>
    </a:lt2>
    <a:accent1>
      <a:srgbClr val="D9541E"/>
    </a:accent1>
    <a:accent2>
      <a:srgbClr val="C0504D"/>
    </a:accent2>
    <a:accent3>
      <a:srgbClr val="9BBB59"/>
    </a:accent3>
    <a:accent4>
      <a:srgbClr val="8064A2"/>
    </a:accent4>
    <a:accent5>
      <a:srgbClr val="D9541E"/>
    </a:accent5>
    <a:accent6>
      <a:srgbClr val="F79646"/>
    </a:accent6>
    <a:hlink>
      <a:srgbClr val="0000FF"/>
    </a:hlink>
    <a:folHlink>
      <a:srgbClr val="D9541E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</TotalTime>
  <Words>724</Words>
  <Application>Microsoft Office PowerPoint</Application>
  <PresentationFormat>On-screen Show (4:3)</PresentationFormat>
  <Paragraphs>283</Paragraphs>
  <Slides>33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Verve</vt:lpstr>
      <vt:lpstr>1_Verve</vt:lpstr>
      <vt:lpstr>PowerPoint Presentation</vt:lpstr>
      <vt:lpstr>COMIT TEST BATTERY </vt:lpstr>
      <vt:lpstr>Cognitive Abilities:  Theoretical Foundation  What is Intelligence?  </vt:lpstr>
      <vt:lpstr>Fluid Reasoning (Gf) Components  </vt:lpstr>
      <vt:lpstr> Fluid Reasoning (Gf) Requirements    </vt:lpstr>
      <vt:lpstr> Fluid Reasoning (Gf)   </vt:lpstr>
      <vt:lpstr>  Crystallized Reasoning (Gc)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Michoel</dc:creator>
  <cp:lastModifiedBy>Michael Hirsch</cp:lastModifiedBy>
  <cp:revision>10</cp:revision>
  <dcterms:created xsi:type="dcterms:W3CDTF">2009-12-24T07:07:54Z</dcterms:created>
  <dcterms:modified xsi:type="dcterms:W3CDTF">2012-09-21T02:11:14Z</dcterms:modified>
</cp:coreProperties>
</file>